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286895-ED05-6F4B-87C4-AC4BA1996BE2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56CF31-53B4-D142-8C8B-797A65DE70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Capitulo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 smtClean="0"/>
              <a:t>Un </a:t>
            </a:r>
            <a:r>
              <a:rPr lang="en-US" dirty="0" err="1" smtClean="0"/>
              <a:t>Viaje</a:t>
            </a:r>
            <a:r>
              <a:rPr lang="en-US" dirty="0" smtClean="0"/>
              <a:t> en </a:t>
            </a:r>
            <a:r>
              <a:rPr lang="en-US" dirty="0" err="1" smtClean="0"/>
              <a:t>Tren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Ejemplos</a:t>
            </a:r>
            <a:r>
              <a:rPr lang="en-US" dirty="0" smtClean="0"/>
              <a:t> de la </a:t>
            </a:r>
            <a:r>
              <a:rPr lang="en-US" dirty="0" err="1" smtClean="0"/>
              <a:t>Estructura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Yo_</a:t>
            </a:r>
            <a:r>
              <a:rPr lang="en-US" u="sng" dirty="0" err="1" smtClean="0"/>
              <a:t>estuve</a:t>
            </a:r>
            <a:r>
              <a:rPr lang="en-US" u="sng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alegre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 was happy yesterday.</a:t>
            </a:r>
          </a:p>
          <a:p>
            <a:r>
              <a:rPr lang="en-US" dirty="0" smtClean="0"/>
              <a:t>2. Los </a:t>
            </a:r>
            <a:r>
              <a:rPr lang="en-US" dirty="0" err="1" smtClean="0"/>
              <a:t>chicos</a:t>
            </a:r>
            <a:r>
              <a:rPr lang="en-US" u="sng" dirty="0" smtClean="0"/>
              <a:t>   </a:t>
            </a:r>
            <a:r>
              <a:rPr lang="en-US" u="sng" dirty="0" err="1" smtClean="0"/>
              <a:t>anduvieron</a:t>
            </a:r>
            <a:r>
              <a:rPr lang="en-US" u="sng" dirty="0" smtClean="0"/>
              <a:t>  </a:t>
            </a:r>
            <a:r>
              <a:rPr lang="en-US" dirty="0" smtClean="0"/>
              <a:t>a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boys walked to school.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T</a:t>
            </a:r>
            <a:r>
              <a:rPr lang="en-US" dirty="0" err="1" smtClean="0"/>
              <a:t>ú</a:t>
            </a:r>
            <a:r>
              <a:rPr lang="en-US" u="sng" dirty="0" smtClean="0"/>
              <a:t> </a:t>
            </a:r>
            <a:r>
              <a:rPr lang="en-US" u="sng" dirty="0" err="1" smtClean="0"/>
              <a:t>tuviste</a:t>
            </a:r>
            <a:r>
              <a:rPr lang="en-US" u="sng" dirty="0" smtClean="0"/>
              <a:t>  </a:t>
            </a:r>
            <a:r>
              <a:rPr lang="en-US" dirty="0" smtClean="0"/>
              <a:t>un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had a good day.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u="sng" dirty="0" err="1" smtClean="0"/>
              <a:t>pudimos</a:t>
            </a:r>
            <a:r>
              <a:rPr lang="en-US" u="sng" dirty="0" smtClean="0"/>
              <a:t>  </a:t>
            </a:r>
            <a:r>
              <a:rPr lang="en-US" dirty="0" err="1" smtClean="0"/>
              <a:t>comprender</a:t>
            </a:r>
            <a:r>
              <a:rPr lang="en-US" dirty="0" smtClean="0"/>
              <a:t> el </a:t>
            </a:r>
            <a:r>
              <a:rPr lang="en-US" dirty="0" err="1" smtClean="0"/>
              <a:t>profesor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could understand the teacher.</a:t>
            </a:r>
          </a:p>
          <a:p>
            <a:r>
              <a:rPr lang="en-US" dirty="0" smtClean="0"/>
              <a:t>5. El amigo </a:t>
            </a:r>
            <a:r>
              <a:rPr lang="en-US" u="sng" dirty="0" smtClean="0"/>
              <a:t>   </a:t>
            </a:r>
            <a:r>
              <a:rPr lang="en-US" u="sng" dirty="0" err="1" smtClean="0"/>
              <a:t>puso</a:t>
            </a:r>
            <a:r>
              <a:rPr lang="en-US" u="sng" dirty="0" smtClean="0"/>
              <a:t>  </a:t>
            </a:r>
            <a:r>
              <a:rPr lang="en-US" dirty="0" smtClean="0"/>
              <a:t>el </a:t>
            </a:r>
            <a:r>
              <a:rPr lang="en-US" dirty="0" err="1" smtClean="0"/>
              <a:t>regalo</a:t>
            </a:r>
            <a:r>
              <a:rPr lang="en-US" dirty="0" smtClean="0"/>
              <a:t> en el </a:t>
            </a:r>
            <a:r>
              <a:rPr lang="en-US" dirty="0" err="1" smtClean="0"/>
              <a:t>carro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friend put the present in the car.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u="sng" dirty="0" smtClean="0"/>
              <a:t>  </a:t>
            </a:r>
            <a:r>
              <a:rPr lang="en-US" u="sng" dirty="0" err="1" smtClean="0"/>
              <a:t>supe</a:t>
            </a:r>
            <a:r>
              <a:rPr lang="en-US" u="sng" dirty="0" smtClean="0"/>
              <a:t>   </a:t>
            </a:r>
            <a:r>
              <a:rPr lang="en-US" dirty="0" smtClean="0"/>
              <a:t> la </a:t>
            </a:r>
            <a:r>
              <a:rPr lang="en-US" dirty="0" err="1" smtClean="0"/>
              <a:t>respuesta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 knew the answer.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Getting around a train station: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estacion</a:t>
            </a:r>
            <a:r>
              <a:rPr lang="en-US" dirty="0" smtClean="0"/>
              <a:t> de </a:t>
            </a:r>
            <a:r>
              <a:rPr lang="en-US" dirty="0" err="1" smtClean="0"/>
              <a:t>ferrocarril</a:t>
            </a:r>
            <a:r>
              <a:rPr lang="en-US" dirty="0" smtClean="0"/>
              <a:t>-railway station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ventanilla</a:t>
            </a:r>
            <a:r>
              <a:rPr lang="en-US" dirty="0" smtClean="0"/>
              <a:t>- ticket window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billete</a:t>
            </a:r>
            <a:r>
              <a:rPr lang="en-US" dirty="0" smtClean="0"/>
              <a:t>, el </a:t>
            </a:r>
            <a:r>
              <a:rPr lang="en-US" dirty="0" err="1" smtClean="0"/>
              <a:t>boleto</a:t>
            </a:r>
            <a:r>
              <a:rPr lang="en-US" dirty="0" smtClean="0"/>
              <a:t> </a:t>
            </a:r>
            <a:r>
              <a:rPr lang="en-US" dirty="0" err="1" smtClean="0"/>
              <a:t>sencillo</a:t>
            </a:r>
            <a:r>
              <a:rPr lang="en-US" dirty="0" smtClean="0"/>
              <a:t>- one way ticket</a:t>
            </a:r>
          </a:p>
          <a:p>
            <a:pPr lvl="2"/>
            <a:r>
              <a:rPr lang="en-US" dirty="0" smtClean="0"/>
              <a:t>De </a:t>
            </a:r>
            <a:r>
              <a:rPr lang="en-US" dirty="0" err="1" smtClean="0"/>
              <a:t>ida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vuelta</a:t>
            </a:r>
            <a:r>
              <a:rPr lang="en-US" dirty="0" smtClean="0"/>
              <a:t>-round trip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sala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-waiting room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mozo</a:t>
            </a:r>
            <a:r>
              <a:rPr lang="en-US" dirty="0" smtClean="0"/>
              <a:t>, el </a:t>
            </a:r>
            <a:r>
              <a:rPr lang="en-US" dirty="0" err="1" smtClean="0"/>
              <a:t>meletero</a:t>
            </a:r>
            <a:r>
              <a:rPr lang="en-US" dirty="0" smtClean="0"/>
              <a:t>-bellboy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equipaje</a:t>
            </a:r>
            <a:r>
              <a:rPr lang="en-US" dirty="0" smtClean="0"/>
              <a:t>-luggage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maleta</a:t>
            </a:r>
            <a:r>
              <a:rPr lang="en-US" dirty="0" smtClean="0"/>
              <a:t>-suitcase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bolsa</a:t>
            </a:r>
            <a:r>
              <a:rPr lang="en-US" dirty="0" smtClean="0"/>
              <a:t>-bag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talblero</a:t>
            </a:r>
            <a:r>
              <a:rPr lang="en-US" dirty="0" smtClean="0"/>
              <a:t> de </a:t>
            </a:r>
            <a:r>
              <a:rPr lang="en-US" dirty="0" err="1" smtClean="0"/>
              <a:t>llegadas</a:t>
            </a:r>
            <a:r>
              <a:rPr lang="en-US" dirty="0" smtClean="0"/>
              <a:t>-arrival board</a:t>
            </a:r>
          </a:p>
          <a:p>
            <a:pPr lvl="2"/>
            <a:r>
              <a:rPr lang="en-US" dirty="0" smtClean="0"/>
              <a:t>De </a:t>
            </a:r>
            <a:r>
              <a:rPr lang="en-US" dirty="0" err="1" smtClean="0"/>
              <a:t>salidas</a:t>
            </a:r>
            <a:r>
              <a:rPr lang="en-US" dirty="0" smtClean="0"/>
              <a:t>-departure board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horario</a:t>
            </a:r>
            <a:r>
              <a:rPr lang="en-US" dirty="0" smtClean="0"/>
              <a:t>-schedule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quiosco</a:t>
            </a:r>
            <a:r>
              <a:rPr lang="en-US" dirty="0" smtClean="0"/>
              <a:t>-kiosk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tren</a:t>
            </a:r>
            <a:r>
              <a:rPr lang="en-US" dirty="0" smtClean="0"/>
              <a:t>-train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anden</a:t>
            </a:r>
            <a:r>
              <a:rPr lang="en-US" dirty="0" smtClean="0"/>
              <a:t>-platform</a:t>
            </a:r>
          </a:p>
          <a:p>
            <a:pPr lvl="1"/>
            <a:r>
              <a:rPr lang="en-US" dirty="0" smtClean="0"/>
              <a:t>La via- track</a:t>
            </a:r>
          </a:p>
          <a:p>
            <a:pPr lvl="1"/>
            <a:r>
              <a:rPr lang="en-US" dirty="0" smtClean="0"/>
              <a:t>En </a:t>
            </a:r>
            <a:r>
              <a:rPr lang="en-US" dirty="0" err="1" smtClean="0"/>
              <a:t>segunda</a:t>
            </a:r>
            <a:r>
              <a:rPr lang="en-US" dirty="0" smtClean="0"/>
              <a:t> (</a:t>
            </a:r>
            <a:r>
              <a:rPr lang="en-US" dirty="0" err="1" smtClean="0"/>
              <a:t>clase</a:t>
            </a:r>
            <a:r>
              <a:rPr lang="en-US" dirty="0" smtClean="0"/>
              <a:t>) second </a:t>
            </a:r>
            <a:r>
              <a:rPr lang="en-US" dirty="0" err="1" smtClean="0"/>
              <a:t>clase</a:t>
            </a:r>
            <a:endParaRPr lang="en-US" dirty="0" smtClean="0"/>
          </a:p>
          <a:p>
            <a:pPr lvl="1"/>
            <a:r>
              <a:rPr lang="en-US" dirty="0" smtClean="0"/>
              <a:t>En </a:t>
            </a:r>
            <a:r>
              <a:rPr lang="en-US" dirty="0" err="1" smtClean="0"/>
              <a:t>primera</a:t>
            </a:r>
            <a:r>
              <a:rPr lang="en-US" dirty="0" smtClean="0"/>
              <a:t> (</a:t>
            </a:r>
            <a:r>
              <a:rPr lang="en-US" dirty="0" err="1" smtClean="0"/>
              <a:t>clase</a:t>
            </a:r>
            <a:r>
              <a:rPr lang="en-US" dirty="0" smtClean="0"/>
              <a:t>) first class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Describing activities at a train station:</a:t>
            </a:r>
          </a:p>
          <a:p>
            <a:pPr lvl="1"/>
            <a:r>
              <a:rPr lang="en-US" dirty="0" err="1" smtClean="0"/>
              <a:t>Bajar(se</a:t>
            </a:r>
            <a:r>
              <a:rPr lang="en-US" dirty="0" smtClean="0"/>
              <a:t>) el </a:t>
            </a:r>
            <a:r>
              <a:rPr lang="en-US" dirty="0" err="1" smtClean="0"/>
              <a:t>tren</a:t>
            </a:r>
            <a:r>
              <a:rPr lang="en-US" dirty="0" smtClean="0"/>
              <a:t>- to get off the </a:t>
            </a:r>
            <a:r>
              <a:rPr lang="en-US" dirty="0" err="1" smtClean="0"/>
              <a:t>tren</a:t>
            </a:r>
            <a:endParaRPr lang="en-US" dirty="0" smtClean="0"/>
          </a:p>
          <a:p>
            <a:pPr lvl="1"/>
            <a:r>
              <a:rPr lang="en-US" dirty="0" err="1" smtClean="0"/>
              <a:t>Subir</a:t>
            </a:r>
            <a:r>
              <a:rPr lang="en-US" dirty="0" smtClean="0"/>
              <a:t> al ten –to get on the train</a:t>
            </a:r>
          </a:p>
          <a:p>
            <a:pPr lvl="1"/>
            <a:r>
              <a:rPr lang="en-US" dirty="0" err="1" smtClean="0"/>
              <a:t>Transbordar</a:t>
            </a:r>
            <a:r>
              <a:rPr lang="en-US" dirty="0" smtClean="0"/>
              <a:t>- to transfer</a:t>
            </a:r>
          </a:p>
          <a:p>
            <a:pPr lvl="1"/>
            <a:r>
              <a:rPr lang="en-US" dirty="0" err="1" smtClean="0"/>
              <a:t>Salir</a:t>
            </a:r>
            <a:r>
              <a:rPr lang="en-US" dirty="0" smtClean="0"/>
              <a:t> a </a:t>
            </a:r>
            <a:r>
              <a:rPr lang="en-US" dirty="0" err="1" smtClean="0"/>
              <a:t>tiempo</a:t>
            </a:r>
            <a:r>
              <a:rPr lang="en-US" dirty="0" smtClean="0"/>
              <a:t>- to leave on time</a:t>
            </a:r>
          </a:p>
          <a:p>
            <a:pPr lvl="2"/>
            <a:r>
              <a:rPr lang="en-US" dirty="0" smtClean="0"/>
              <a:t>Con </a:t>
            </a:r>
            <a:r>
              <a:rPr lang="en-US" dirty="0" err="1" smtClean="0"/>
              <a:t>retraso</a:t>
            </a:r>
            <a:r>
              <a:rPr lang="en-US" dirty="0" smtClean="0"/>
              <a:t>,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demora</a:t>
            </a:r>
            <a:r>
              <a:rPr lang="en-US" dirty="0" smtClean="0"/>
              <a:t>- with a delay</a:t>
            </a:r>
          </a:p>
          <a:p>
            <a:pPr lvl="1"/>
            <a:r>
              <a:rPr lang="en-US" dirty="0" err="1" smtClean="0"/>
              <a:t>Ayudar</a:t>
            </a:r>
            <a:r>
              <a:rPr lang="en-US" dirty="0" smtClean="0"/>
              <a:t>- to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On board the train: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coche</a:t>
            </a:r>
            <a:r>
              <a:rPr lang="en-US" dirty="0" smtClean="0"/>
              <a:t>, el </a:t>
            </a:r>
            <a:r>
              <a:rPr lang="en-US" dirty="0" err="1" smtClean="0"/>
              <a:t>vagon</a:t>
            </a:r>
            <a:r>
              <a:rPr lang="en-US" dirty="0" smtClean="0"/>
              <a:t>-train car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pasillo</a:t>
            </a:r>
            <a:r>
              <a:rPr lang="en-US" dirty="0" smtClean="0"/>
              <a:t>-corridor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compartimiento</a:t>
            </a:r>
            <a:r>
              <a:rPr lang="en-US" dirty="0" smtClean="0"/>
              <a:t>-compartment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asiento</a:t>
            </a:r>
            <a:r>
              <a:rPr lang="en-US" dirty="0" smtClean="0"/>
              <a:t>, la plaza- seat</a:t>
            </a:r>
          </a:p>
          <a:p>
            <a:pPr lvl="2"/>
            <a:r>
              <a:rPr lang="en-US" dirty="0" err="1" smtClean="0"/>
              <a:t>Libre</a:t>
            </a:r>
            <a:r>
              <a:rPr lang="en-US" dirty="0" smtClean="0"/>
              <a:t>-free</a:t>
            </a:r>
          </a:p>
          <a:p>
            <a:pPr lvl="2"/>
            <a:r>
              <a:rPr lang="en-US" dirty="0" err="1" smtClean="0"/>
              <a:t>Ocupado</a:t>
            </a:r>
            <a:r>
              <a:rPr lang="en-US" dirty="0" smtClean="0"/>
              <a:t>-occupied</a:t>
            </a:r>
          </a:p>
          <a:p>
            <a:pPr lvl="2"/>
            <a:r>
              <a:rPr lang="en-US" dirty="0" err="1" smtClean="0"/>
              <a:t>Reservado</a:t>
            </a:r>
            <a:r>
              <a:rPr lang="en-US" dirty="0" smtClean="0"/>
              <a:t>- reserved</a:t>
            </a:r>
          </a:p>
          <a:p>
            <a:pPr lvl="1"/>
            <a:r>
              <a:rPr lang="en-US" dirty="0" err="1" smtClean="0"/>
              <a:t>Completo</a:t>
            </a:r>
            <a:r>
              <a:rPr lang="en-US" dirty="0" smtClean="0"/>
              <a:t>- full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coche-cama</a:t>
            </a:r>
            <a:r>
              <a:rPr lang="en-US" dirty="0" smtClean="0"/>
              <a:t>- sleeping train car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coche-comedor</a:t>
            </a:r>
            <a:r>
              <a:rPr lang="en-US" dirty="0" smtClean="0"/>
              <a:t>, el </a:t>
            </a:r>
            <a:r>
              <a:rPr lang="en-US" dirty="0" err="1" smtClean="0"/>
              <a:t>coche</a:t>
            </a:r>
            <a:r>
              <a:rPr lang="en-US" dirty="0" smtClean="0"/>
              <a:t>-cafeteria- eating train cart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litera</a:t>
            </a:r>
            <a:r>
              <a:rPr lang="en-US" dirty="0" smtClean="0"/>
              <a:t>-bunk bed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revisor</a:t>
            </a:r>
            <a:r>
              <a:rPr lang="en-US" dirty="0" smtClean="0"/>
              <a:t>- ticket inspector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parada</a:t>
            </a:r>
            <a:r>
              <a:rPr lang="en-US" dirty="0" smtClean="0"/>
              <a:t>- train stop</a:t>
            </a:r>
          </a:p>
          <a:p>
            <a:pPr lvl="1"/>
            <a:r>
              <a:rPr lang="en-US" dirty="0" smtClean="0"/>
              <a:t>En la </a:t>
            </a:r>
            <a:r>
              <a:rPr lang="en-US" dirty="0" err="1" smtClean="0"/>
              <a:t>proxima</a:t>
            </a:r>
            <a:r>
              <a:rPr lang="en-US" dirty="0" smtClean="0"/>
              <a:t> </a:t>
            </a:r>
            <a:r>
              <a:rPr lang="en-US" dirty="0" err="1" smtClean="0"/>
              <a:t>parada</a:t>
            </a:r>
            <a:r>
              <a:rPr lang="en-US" dirty="0" smtClean="0"/>
              <a:t>- next stop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La </a:t>
            </a:r>
            <a:r>
              <a:rPr lang="en-US" sz="3200" dirty="0" err="1" smtClean="0"/>
              <a:t>Estructura</a:t>
            </a:r>
            <a:r>
              <a:rPr lang="en-US" sz="3200" dirty="0" smtClean="0"/>
              <a:t> #1 :</a:t>
            </a:r>
            <a:br>
              <a:rPr lang="en-US" sz="3200" dirty="0" smtClean="0"/>
            </a:br>
            <a:r>
              <a:rPr lang="en-US" sz="2400" dirty="0" err="1" smtClean="0"/>
              <a:t>Hacer</a:t>
            </a:r>
            <a:r>
              <a:rPr lang="en-US" sz="2400" dirty="0" smtClean="0"/>
              <a:t> (to do/make), </a:t>
            </a:r>
            <a:r>
              <a:rPr lang="en-US" sz="2400" dirty="0" err="1" smtClean="0"/>
              <a:t>querer</a:t>
            </a:r>
            <a:r>
              <a:rPr lang="en-US" sz="2400" dirty="0" smtClean="0"/>
              <a:t> (to want), 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venir</a:t>
            </a:r>
            <a:r>
              <a:rPr lang="en-US" sz="2400" dirty="0" smtClean="0"/>
              <a:t> (to come) en el </a:t>
            </a:r>
            <a:r>
              <a:rPr lang="en-US" sz="2400" dirty="0" err="1" smtClean="0"/>
              <a:t>preterito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48464"/>
            <a:ext cx="7583487" cy="4208930"/>
          </a:xfrm>
        </p:spPr>
        <p:txBody>
          <a:bodyPr/>
          <a:lstStyle/>
          <a:p>
            <a:r>
              <a:rPr lang="en-US" dirty="0" smtClean="0"/>
              <a:t>These three verbs are irregular in the </a:t>
            </a:r>
            <a:r>
              <a:rPr lang="en-US" dirty="0" err="1" smtClean="0"/>
              <a:t>preterite</a:t>
            </a:r>
            <a:r>
              <a:rPr lang="en-US" dirty="0" smtClean="0"/>
              <a:t>. They have an “</a:t>
            </a:r>
            <a:r>
              <a:rPr lang="en-US" b="1" dirty="0" err="1" smtClean="0"/>
              <a:t>i</a:t>
            </a:r>
            <a:r>
              <a:rPr lang="en-US" dirty="0" smtClean="0"/>
              <a:t>” in the stem AND in the endings for </a:t>
            </a:r>
            <a:r>
              <a:rPr lang="en-US" dirty="0" err="1" smtClean="0"/>
              <a:t>yo</a:t>
            </a:r>
            <a:r>
              <a:rPr lang="en-US" dirty="0" smtClean="0"/>
              <a:t>, el, </a:t>
            </a:r>
            <a:r>
              <a:rPr lang="en-US" dirty="0" err="1" smtClean="0"/>
              <a:t>ella</a:t>
            </a:r>
            <a:r>
              <a:rPr lang="en-US" dirty="0" smtClean="0"/>
              <a:t>, and </a:t>
            </a:r>
            <a:r>
              <a:rPr lang="en-US" dirty="0" err="1" smtClean="0"/>
              <a:t>usted</a:t>
            </a:r>
            <a:r>
              <a:rPr lang="en-US" dirty="0" smtClean="0"/>
              <a:t> forms which are different from regular </a:t>
            </a:r>
            <a:r>
              <a:rPr lang="en-US" dirty="0" err="1" smtClean="0"/>
              <a:t>preterite</a:t>
            </a:r>
            <a:r>
              <a:rPr lang="en-US" dirty="0" smtClean="0"/>
              <a:t> verbs.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0584" y="3161516"/>
          <a:ext cx="6985264" cy="2402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316"/>
                <a:gridCol w="1746316"/>
                <a:gridCol w="1746316"/>
                <a:gridCol w="1746316"/>
              </a:tblGrid>
              <a:tr h="400366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Venir</a:t>
                      </a:r>
                      <a:endParaRPr lang="en-US" dirty="0"/>
                    </a:p>
                  </a:txBody>
                  <a:tcPr/>
                </a:tc>
              </a:tr>
              <a:tr h="40036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Vine</a:t>
                      </a:r>
                      <a:endParaRPr lang="en-US" dirty="0"/>
                    </a:p>
                  </a:txBody>
                  <a:tcPr/>
                </a:tc>
              </a:tr>
              <a:tr h="40036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dirty="0" err="1" smtClean="0"/>
                        <a:t>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Hiciste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Quisiste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Viniste</a:t>
                      </a:r>
                      <a:endParaRPr lang="en-US" dirty="0"/>
                    </a:p>
                  </a:txBody>
                  <a:tcPr/>
                </a:tc>
              </a:tr>
              <a:tr h="40036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Hizo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Quiso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Vino</a:t>
                      </a:r>
                      <a:endParaRPr lang="en-US" dirty="0"/>
                    </a:p>
                  </a:txBody>
                  <a:tcPr/>
                </a:tc>
              </a:tr>
              <a:tr h="40036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Hicimos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Quisimos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Vinimos</a:t>
                      </a:r>
                      <a:endParaRPr lang="en-US" dirty="0"/>
                    </a:p>
                  </a:txBody>
                  <a:tcPr/>
                </a:tc>
              </a:tr>
              <a:tr h="40036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Hicieron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Quisieron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vinieron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#1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Querer</a:t>
            </a:r>
            <a:r>
              <a:rPr lang="en-US" dirty="0" smtClean="0"/>
              <a:t> has multiple meanings in the </a:t>
            </a:r>
            <a:r>
              <a:rPr lang="en-US" dirty="0" err="1" smtClean="0"/>
              <a:t>preterite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Quise</a:t>
            </a:r>
            <a:r>
              <a:rPr lang="en-US" dirty="0" smtClean="0"/>
              <a:t> </a:t>
            </a:r>
            <a:r>
              <a:rPr lang="en-US" dirty="0" err="1" smtClean="0"/>
              <a:t>ayudar</a:t>
            </a:r>
            <a:r>
              <a:rPr lang="en-US" dirty="0" smtClean="0"/>
              <a:t>- I TRIED to help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quise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en </a:t>
            </a:r>
            <a:r>
              <a:rPr lang="en-US" dirty="0" err="1" smtClean="0"/>
              <a:t>carro</a:t>
            </a:r>
            <a:r>
              <a:rPr lang="en-US" dirty="0" smtClean="0"/>
              <a:t>.-I REFUSED to go by car.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Ejemplas</a:t>
            </a:r>
            <a:r>
              <a:rPr lang="en-US" dirty="0" smtClean="0"/>
              <a:t> de la </a:t>
            </a:r>
            <a:r>
              <a:rPr lang="en-US" dirty="0" err="1" smtClean="0"/>
              <a:t>Estructura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en-US" u="sng" dirty="0" err="1" smtClean="0"/>
              <a:t>Yo_vine__</a:t>
            </a:r>
            <a:r>
              <a:rPr lang="en-US" dirty="0" err="1" smtClean="0"/>
              <a:t>(venir</a:t>
            </a:r>
            <a:r>
              <a:rPr lang="en-US" dirty="0" smtClean="0"/>
              <a:t>) a la </a:t>
            </a:r>
            <a:r>
              <a:rPr lang="en-US" dirty="0" err="1" smtClean="0"/>
              <a:t>escuela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 came to school.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T</a:t>
            </a:r>
            <a:r>
              <a:rPr lang="en-US" dirty="0" err="1" smtClean="0"/>
              <a:t>ú</a:t>
            </a:r>
            <a:r>
              <a:rPr lang="en-US" dirty="0" smtClean="0"/>
              <a:t> </a:t>
            </a:r>
            <a:r>
              <a:rPr lang="en-US" u="sng" dirty="0" err="1" smtClean="0"/>
              <a:t>lo</a:t>
            </a:r>
            <a:r>
              <a:rPr lang="en-US" u="sng" dirty="0" err="1" smtClean="0"/>
              <a:t>___hiciste______</a:t>
            </a:r>
            <a:r>
              <a:rPr lang="en-US" dirty="0" err="1" smtClean="0"/>
              <a:t>(hacer</a:t>
            </a:r>
            <a:r>
              <a:rPr lang="en-US" dirty="0" smtClean="0"/>
              <a:t>) </a:t>
            </a:r>
            <a:r>
              <a:rPr lang="en-US" dirty="0" err="1" smtClean="0"/>
              <a:t>para</a:t>
            </a:r>
            <a:r>
              <a:rPr lang="en-US" dirty="0" smtClean="0"/>
              <a:t> Fin.</a:t>
            </a:r>
          </a:p>
          <a:p>
            <a:pPr lvl="1"/>
            <a:r>
              <a:rPr lang="en-US" dirty="0" smtClean="0"/>
              <a:t>You made it for Fin.</a:t>
            </a:r>
          </a:p>
          <a:p>
            <a:r>
              <a:rPr lang="en-US" dirty="0" smtClean="0"/>
              <a:t>3. </a:t>
            </a:r>
            <a:r>
              <a:rPr lang="en-US" u="sng" dirty="0" err="1" smtClean="0"/>
              <a:t>Ellos_quisieron_____</a:t>
            </a:r>
            <a:r>
              <a:rPr lang="en-US" dirty="0" err="1" smtClean="0"/>
              <a:t>(querer</a:t>
            </a:r>
            <a:r>
              <a:rPr lang="en-US" dirty="0" smtClean="0"/>
              <a:t>) comer el </a:t>
            </a:r>
            <a:r>
              <a:rPr lang="en-US" dirty="0" err="1" smtClean="0"/>
              <a:t>pez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tried to eat the fish.</a:t>
            </a:r>
          </a:p>
          <a:p>
            <a:r>
              <a:rPr lang="en-US" dirty="0" smtClean="0"/>
              <a:t>4. Kev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yo_hicimos____(hacer</a:t>
            </a:r>
            <a:r>
              <a:rPr lang="en-US" dirty="0" smtClean="0"/>
              <a:t>) el </a:t>
            </a:r>
            <a:r>
              <a:rPr lang="en-US" dirty="0" err="1" smtClean="0"/>
              <a:t>viaje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Kev and I took a trip.</a:t>
            </a:r>
          </a:p>
          <a:p>
            <a:r>
              <a:rPr lang="en-US" dirty="0" smtClean="0"/>
              <a:t>5. El </a:t>
            </a:r>
            <a:r>
              <a:rPr lang="en-US" dirty="0" err="1" smtClean="0"/>
              <a:t>tren___vino__(venir</a:t>
            </a:r>
            <a:r>
              <a:rPr lang="en-US" dirty="0" smtClean="0"/>
              <a:t>) a Red Cloud.</a:t>
            </a:r>
          </a:p>
          <a:p>
            <a:pPr lvl="1"/>
            <a:r>
              <a:rPr lang="en-US" dirty="0" smtClean="0"/>
              <a:t>The train came to Red Cloud.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#2:</a:t>
            </a:r>
            <a:r>
              <a:rPr lang="en-US" sz="2800" dirty="0" smtClean="0"/>
              <a:t>Los </a:t>
            </a:r>
            <a:r>
              <a:rPr lang="en-US" sz="2800" dirty="0" err="1" smtClean="0"/>
              <a:t>Verbos</a:t>
            </a:r>
            <a:r>
              <a:rPr lang="en-US" sz="2800" dirty="0" smtClean="0"/>
              <a:t> </a:t>
            </a:r>
            <a:r>
              <a:rPr lang="en-US" sz="2800" dirty="0" err="1" smtClean="0"/>
              <a:t>irregulares</a:t>
            </a:r>
            <a:r>
              <a:rPr lang="en-US" sz="2800" dirty="0" smtClean="0"/>
              <a:t> en el </a:t>
            </a:r>
            <a:r>
              <a:rPr lang="en-US" sz="2800" dirty="0" err="1" smtClean="0"/>
              <a:t>Preterito</a:t>
            </a:r>
            <a:r>
              <a:rPr lang="en-US" sz="2800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verbs </a:t>
            </a:r>
            <a:r>
              <a:rPr lang="en-US" dirty="0" err="1" smtClean="0"/>
              <a:t>estar</a:t>
            </a:r>
            <a:r>
              <a:rPr lang="en-US" dirty="0" smtClean="0"/>
              <a:t> (to be), </a:t>
            </a:r>
            <a:r>
              <a:rPr lang="en-US" dirty="0" err="1" smtClean="0"/>
              <a:t>andar</a:t>
            </a:r>
            <a:r>
              <a:rPr lang="en-US" dirty="0" smtClean="0"/>
              <a:t> (to go/walk), and </a:t>
            </a:r>
            <a:r>
              <a:rPr lang="en-US" dirty="0" err="1" smtClean="0"/>
              <a:t>tener</a:t>
            </a:r>
            <a:r>
              <a:rPr lang="en-US" dirty="0" smtClean="0"/>
              <a:t> (to have) are </a:t>
            </a:r>
            <a:r>
              <a:rPr lang="en-US" dirty="0" err="1" smtClean="0"/>
              <a:t>irrgualr</a:t>
            </a:r>
            <a:r>
              <a:rPr lang="en-US" dirty="0" smtClean="0"/>
              <a:t> in the </a:t>
            </a:r>
            <a:r>
              <a:rPr lang="en-US" dirty="0" err="1" smtClean="0"/>
              <a:t>preterite</a:t>
            </a:r>
            <a:r>
              <a:rPr lang="en-US" dirty="0" smtClean="0"/>
              <a:t>. They all have a “</a:t>
            </a:r>
            <a:r>
              <a:rPr lang="en-US" b="1" dirty="0" err="1" smtClean="0"/>
              <a:t>u</a:t>
            </a:r>
            <a:r>
              <a:rPr lang="en-US" dirty="0" smtClean="0"/>
              <a:t>” in the stem. Study the following forms.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66340" y="3092485"/>
          <a:ext cx="6653660" cy="33916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63415"/>
                <a:gridCol w="1663415"/>
                <a:gridCol w="1663415"/>
                <a:gridCol w="1663415"/>
              </a:tblGrid>
              <a:tr h="550314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Andar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Tener</a:t>
                      </a:r>
                      <a:endParaRPr lang="en-US" dirty="0"/>
                    </a:p>
                  </a:txBody>
                  <a:tcPr/>
                </a:tc>
              </a:tr>
              <a:tr h="5503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Estuve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Anduve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Tuve</a:t>
                      </a:r>
                      <a:endParaRPr lang="en-US" dirty="0"/>
                    </a:p>
                  </a:txBody>
                  <a:tcPr/>
                </a:tc>
              </a:tr>
              <a:tr h="5503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dirty="0" err="1" smtClean="0"/>
                        <a:t>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Estuviste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Anduviste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Tuviste</a:t>
                      </a:r>
                      <a:endParaRPr lang="en-US" dirty="0"/>
                    </a:p>
                  </a:txBody>
                  <a:tcPr/>
                </a:tc>
              </a:tr>
              <a:tr h="5503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Estuvo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Anduvo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Tuvo</a:t>
                      </a:r>
                      <a:endParaRPr lang="en-US" dirty="0"/>
                    </a:p>
                  </a:txBody>
                  <a:tcPr/>
                </a:tc>
              </a:tr>
              <a:tr h="5503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Estuvimos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Anduvimos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Tuvimos</a:t>
                      </a:r>
                      <a:endParaRPr lang="en-US" dirty="0"/>
                    </a:p>
                  </a:txBody>
                  <a:tcPr/>
                </a:tc>
              </a:tr>
              <a:tr h="5503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ellsa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Estuvieron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Anduvieron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tuvieron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#2:</a:t>
            </a:r>
            <a:r>
              <a:rPr lang="en-US" sz="2800" dirty="0" smtClean="0"/>
              <a:t> (Continua)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the verbs </a:t>
            </a:r>
            <a:r>
              <a:rPr lang="en-US" dirty="0" err="1" smtClean="0"/>
              <a:t>poner</a:t>
            </a:r>
            <a:r>
              <a:rPr lang="en-US" dirty="0" smtClean="0"/>
              <a:t> (to put), </a:t>
            </a:r>
            <a:r>
              <a:rPr lang="en-US" dirty="0" err="1" smtClean="0"/>
              <a:t>poder(to</a:t>
            </a:r>
            <a:r>
              <a:rPr lang="en-US" dirty="0" smtClean="0"/>
              <a:t> be able to), and saber (to know) are irregular in the </a:t>
            </a:r>
            <a:r>
              <a:rPr lang="en-US" dirty="0" err="1" smtClean="0"/>
              <a:t>preterite</a:t>
            </a:r>
            <a:r>
              <a:rPr lang="en-US" dirty="0" smtClean="0"/>
              <a:t>. They also have a “</a:t>
            </a:r>
            <a:r>
              <a:rPr lang="en-US" b="1" dirty="0" err="1" smtClean="0"/>
              <a:t>u</a:t>
            </a:r>
            <a:r>
              <a:rPr lang="en-US" dirty="0" smtClean="0"/>
              <a:t>” in the stem.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9464" y="2995844"/>
          <a:ext cx="8055652" cy="341926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13913"/>
                <a:gridCol w="2013913"/>
                <a:gridCol w="2013913"/>
                <a:gridCol w="2013913"/>
              </a:tblGrid>
              <a:tr h="555837">
                <a:tc>
                  <a:txBody>
                    <a:bodyPr/>
                    <a:lstStyle/>
                    <a:p>
                      <a:r>
                        <a:rPr lang="en-US" dirty="0" smtClean="0"/>
                        <a:t>Infinitive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Saber</a:t>
                      </a:r>
                      <a:endParaRPr lang="en-US" dirty="0"/>
                    </a:p>
                  </a:txBody>
                  <a:tcPr/>
                </a:tc>
              </a:tr>
              <a:tr h="55583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</a:t>
                      </a:r>
                      <a:endParaRPr lang="en-US" dirty="0"/>
                    </a:p>
                  </a:txBody>
                  <a:tcPr/>
                </a:tc>
              </a:tr>
              <a:tr h="55583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dirty="0" err="1" smtClean="0"/>
                        <a:t>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Pudiste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Pusiste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Supiste</a:t>
                      </a:r>
                      <a:endParaRPr lang="en-US" dirty="0"/>
                    </a:p>
                  </a:txBody>
                  <a:tcPr/>
                </a:tc>
              </a:tr>
              <a:tr h="55583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Pudo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Supo</a:t>
                      </a:r>
                      <a:endParaRPr lang="en-US" dirty="0"/>
                    </a:p>
                  </a:txBody>
                  <a:tcPr/>
                </a:tc>
              </a:tr>
              <a:tr h="55583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Pudimos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Pusimos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Supimos</a:t>
                      </a:r>
                      <a:endParaRPr lang="en-US" dirty="0"/>
                    </a:p>
                  </a:txBody>
                  <a:tcPr/>
                </a:tc>
              </a:tr>
              <a:tr h="55583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ustedes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Pudieron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Pusieron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supieron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60</TotalTime>
  <Words>749</Words>
  <Application>Microsoft Macintosh PowerPoint</Application>
  <PresentationFormat>On-screen Show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Capitulo 1 Un Viaje en Tren</vt:lpstr>
      <vt:lpstr>El Vocabulario:</vt:lpstr>
      <vt:lpstr>El Vocabulario: </vt:lpstr>
      <vt:lpstr>El Vocabulario:</vt:lpstr>
      <vt:lpstr>La Estructura #1 : Hacer (to do/make), querer (to want), y venir (to come) en el preterito:</vt:lpstr>
      <vt:lpstr>Estructura #1 (Continued)</vt:lpstr>
      <vt:lpstr>Las Ejemplas de la Estructura #1</vt:lpstr>
      <vt:lpstr>Estructura #2:Los Verbos irregulares en el Preterito: </vt:lpstr>
      <vt:lpstr>Estructura #2: (Continua)</vt:lpstr>
      <vt:lpstr>Los Ejemplos de la Estructura #2</vt:lpstr>
    </vt:vector>
  </TitlesOfParts>
  <Company>super22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1 Un Viaje en Tren</dc:title>
  <dc:creator>Elizabeth Glinsmann</dc:creator>
  <cp:lastModifiedBy>Elizabeth Glinsmann</cp:lastModifiedBy>
  <cp:revision>1</cp:revision>
  <dcterms:created xsi:type="dcterms:W3CDTF">2013-05-09T17:57:15Z</dcterms:created>
  <dcterms:modified xsi:type="dcterms:W3CDTF">2013-05-09T18:57:43Z</dcterms:modified>
</cp:coreProperties>
</file>